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Quantico"/>
      <p:regular r:id="rId30"/>
      <p:bold r:id="rId31"/>
      <p:italic r:id="rId32"/>
      <p:boldItalic r:id="rId33"/>
    </p:embeddedFont>
    <p:embeddedFont>
      <p:font typeface="Titillium Web"/>
      <p:regular r:id="rId34"/>
      <p:bold r:id="rId35"/>
      <p:italic r:id="rId36"/>
      <p:boldItalic r:id="rId37"/>
    </p:embeddedFont>
    <p:embeddedFont>
      <p:font typeface="Titillium Web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Light-italic.fntdata"/><Relationship Id="rId20" Type="http://schemas.openxmlformats.org/officeDocument/2006/relationships/slide" Target="slides/slide16.xml"/><Relationship Id="rId41" Type="http://schemas.openxmlformats.org/officeDocument/2006/relationships/font" Target="fonts/TitilliumWebLight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ntico-bold.fntdata"/><Relationship Id="rId30" Type="http://schemas.openxmlformats.org/officeDocument/2006/relationships/font" Target="fonts/Quantico-regular.fntdata"/><Relationship Id="rId11" Type="http://schemas.openxmlformats.org/officeDocument/2006/relationships/slide" Target="slides/slide7.xml"/><Relationship Id="rId33" Type="http://schemas.openxmlformats.org/officeDocument/2006/relationships/font" Target="fonts/Quantico-boldItalic.fntdata"/><Relationship Id="rId10" Type="http://schemas.openxmlformats.org/officeDocument/2006/relationships/slide" Target="slides/slide6.xml"/><Relationship Id="rId32" Type="http://schemas.openxmlformats.org/officeDocument/2006/relationships/font" Target="fonts/Quantico-italic.fntdata"/><Relationship Id="rId13" Type="http://schemas.openxmlformats.org/officeDocument/2006/relationships/slide" Target="slides/slide9.xml"/><Relationship Id="rId35" Type="http://schemas.openxmlformats.org/officeDocument/2006/relationships/font" Target="fonts/TitilliumWeb-bold.fntdata"/><Relationship Id="rId12" Type="http://schemas.openxmlformats.org/officeDocument/2006/relationships/slide" Target="slides/slide8.xml"/><Relationship Id="rId34" Type="http://schemas.openxmlformats.org/officeDocument/2006/relationships/font" Target="fonts/TitilliumWeb-regular.fntdata"/><Relationship Id="rId15" Type="http://schemas.openxmlformats.org/officeDocument/2006/relationships/slide" Target="slides/slide11.xml"/><Relationship Id="rId37" Type="http://schemas.openxmlformats.org/officeDocument/2006/relationships/font" Target="fonts/TitilliumWeb-boldItalic.fntdata"/><Relationship Id="rId14" Type="http://schemas.openxmlformats.org/officeDocument/2006/relationships/slide" Target="slides/slide10.xml"/><Relationship Id="rId36" Type="http://schemas.openxmlformats.org/officeDocument/2006/relationships/font" Target="fonts/TitilliumWeb-italic.fntdata"/><Relationship Id="rId17" Type="http://schemas.openxmlformats.org/officeDocument/2006/relationships/slide" Target="slides/slide13.xml"/><Relationship Id="rId39" Type="http://schemas.openxmlformats.org/officeDocument/2006/relationships/font" Target="fonts/TitilliumWebLight-bold.fntdata"/><Relationship Id="rId16" Type="http://schemas.openxmlformats.org/officeDocument/2006/relationships/slide" Target="slides/slide12.xml"/><Relationship Id="rId38" Type="http://schemas.openxmlformats.org/officeDocument/2006/relationships/font" Target="fonts/TitilliumWeb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c6906222c_0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c6906222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dbf7ff536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dbf7ff53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dbf7ff536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dbf7ff53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dc37a5225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dc37a52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c6906222c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c6906222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c6906222c_0_2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c6906222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c6906222c_0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c6906222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c4e4e0b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c4e4e0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c6906222c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c6906222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06880e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da06880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db3277ba4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db3277ba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dbf7ff536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dbf7ff5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dc4e4e0bd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dc4e4e0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c37a5225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c37a522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dbf7ff536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dbf7ff53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c6906222c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c6906222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dc4e4e0bd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dc4e4e0b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c6906222c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c6906222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only curves">
  <p:cSld name="BLANK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">
              <a:schemeClr val="accent1">
                <a:alpha val="2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indent="-431800" lvl="8" marL="4114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5" name="Google Shape;35;p5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rect b="b" l="l" r="r" t="t"/>
            <a:pathLst>
              <a:path extrusionOk="0" h="1949450" w="3465194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8112" cy="5141674"/>
          </a:xfrm>
          <a:custGeom>
            <a:rect b="b" l="l" r="r" t="t"/>
            <a:pathLst>
              <a:path extrusionOk="0" h="1949450" w="3465194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736601" y="364190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420012" y="-2179980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cxnSp>
        <p:nvCxnSpPr>
          <p:cNvPr id="70" name="Google Shape;70;p9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975250" y="1991825"/>
            <a:ext cx="7577400" cy="136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Architecture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10514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NodeJS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Python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GO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Ruby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C#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Java</a:t>
            </a:r>
            <a:endParaRPr/>
          </a:p>
        </p:txBody>
      </p:sp>
      <p:sp>
        <p:nvSpPr>
          <p:cNvPr id="181" name="Google Shape;181;p22"/>
          <p:cNvSpPr txBox="1"/>
          <p:nvPr>
            <p:ph type="title"/>
          </p:nvPr>
        </p:nvSpPr>
        <p:spPr>
          <a:xfrm>
            <a:off x="10514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Multiple Runtimes</a:t>
            </a:r>
            <a:endParaRPr/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3" name="Google Shape;183;p22"/>
          <p:cNvGrpSpPr/>
          <p:nvPr/>
        </p:nvGrpSpPr>
        <p:grpSpPr>
          <a:xfrm>
            <a:off x="1051444" y="515035"/>
            <a:ext cx="452420" cy="433992"/>
            <a:chOff x="5233525" y="4954450"/>
            <a:chExt cx="538275" cy="516350"/>
          </a:xfrm>
        </p:grpSpPr>
        <p:sp>
          <p:nvSpPr>
            <p:cNvPr id="184" name="Google Shape;184;p22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75" y="280825"/>
            <a:ext cx="7768749" cy="46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75" y="198675"/>
            <a:ext cx="8099584" cy="452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Frameworks</a:t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975250" y="1803725"/>
            <a:ext cx="4272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Zappa for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Serverless Framework NodeJS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Chalice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Serverless Application Model (SAM) by AWS</a:t>
            </a:r>
            <a:endParaRPr/>
          </a:p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in Production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Possibilities are limitless but let’s discuss some common use cases.</a:t>
            </a:r>
            <a:endParaRPr/>
          </a:p>
        </p:txBody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975250" y="684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Website with Backend Logic</a:t>
            </a:r>
            <a:endParaRPr/>
          </a:p>
        </p:txBody>
      </p:sp>
      <p:sp>
        <p:nvSpPr>
          <p:cNvPr id="226" name="Google Shape;226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50" y="1309700"/>
            <a:ext cx="7584101" cy="36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Automating Regular Jobs</a:t>
            </a:r>
            <a:endParaRPr/>
          </a:p>
        </p:txBody>
      </p: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350" y="1739842"/>
            <a:ext cx="440055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are using Serverless at OneByte</a:t>
            </a:r>
            <a:endParaRPr/>
          </a:p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250" y="2149742"/>
            <a:ext cx="73628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790575"/>
            <a:ext cx="61912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idx="4294967295" type="ctrTitle"/>
          </p:nvPr>
        </p:nvSpPr>
        <p:spPr>
          <a:xfrm>
            <a:off x="476350" y="2172425"/>
            <a:ext cx="5643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Enough Talk!</a:t>
            </a:r>
            <a:br>
              <a:rPr lang="en" sz="6000">
                <a:solidFill>
                  <a:schemeClr val="lt2"/>
                </a:solidFill>
              </a:rPr>
            </a:br>
            <a:r>
              <a:rPr lang="en" sz="6000">
                <a:solidFill>
                  <a:schemeClr val="lt2"/>
                </a:solidFill>
              </a:rPr>
              <a:t>Let’s Demo;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253" name="Google Shape;253;p31"/>
          <p:cNvSpPr/>
          <p:nvPr/>
        </p:nvSpPr>
        <p:spPr>
          <a:xfrm rot="2697416">
            <a:off x="6863000" y="3034227"/>
            <a:ext cx="568178" cy="54251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7312483" y="2724518"/>
            <a:ext cx="227572" cy="2174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4294967295" type="subTitle"/>
          </p:nvPr>
        </p:nvSpPr>
        <p:spPr>
          <a:xfrm>
            <a:off x="3265400" y="2243944"/>
            <a:ext cx="4852800" cy="12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 am Hassan Murtaza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DevOps/Cloud Engineer </a:t>
            </a: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@OneByte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find me at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Writes at </a:t>
            </a: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hassanmurtaza.com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Open Sources at </a:t>
            </a: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github.com/MrHassanMurtaza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2" name="Google Shape;92;p14"/>
          <p:cNvSpPr txBox="1"/>
          <p:nvPr>
            <p:ph idx="4294967295" type="ctrTitle"/>
          </p:nvPr>
        </p:nvSpPr>
        <p:spPr>
          <a:xfrm>
            <a:off x="3265400" y="1089350"/>
            <a:ext cx="4852800" cy="12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Hello!</a:t>
            </a:r>
            <a:endParaRPr sz="9600">
              <a:solidFill>
                <a:schemeClr val="accent4"/>
              </a:solidFill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000" y="1352850"/>
            <a:ext cx="1828200" cy="1828200"/>
          </a:xfrm>
          <a:prstGeom prst="octagon">
            <a:avLst>
              <a:gd fmla="val 1143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04384" y="45212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‹#›</a:t>
            </a:fld>
            <a:endParaRPr>
              <a:solidFill>
                <a:schemeClr val="accent3"/>
              </a:solidFill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0" y="2266950"/>
            <a:ext cx="11448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idx="4294967295" type="ctrTitle"/>
          </p:nvPr>
        </p:nvSpPr>
        <p:spPr>
          <a:xfrm>
            <a:off x="476350" y="2172425"/>
            <a:ext cx="7171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Demo on AWS Console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261" name="Google Shape;261;p32"/>
          <p:cNvSpPr/>
          <p:nvPr/>
        </p:nvSpPr>
        <p:spPr>
          <a:xfrm rot="2697416">
            <a:off x="6863000" y="3034227"/>
            <a:ext cx="568178" cy="54251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7312483" y="2724518"/>
            <a:ext cx="227572" cy="2174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idx="4294967295" type="ctrTitle"/>
          </p:nvPr>
        </p:nvSpPr>
        <p:spPr>
          <a:xfrm>
            <a:off x="393850" y="2606225"/>
            <a:ext cx="7928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Demo using Serverless Framework Offline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269" name="Google Shape;269;p33"/>
          <p:cNvSpPr/>
          <p:nvPr/>
        </p:nvSpPr>
        <p:spPr>
          <a:xfrm rot="2697416">
            <a:off x="6901950" y="3638202"/>
            <a:ext cx="568178" cy="54251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idx="4294967295" type="ctrTitle"/>
          </p:nvPr>
        </p:nvSpPr>
        <p:spPr>
          <a:xfrm>
            <a:off x="443850" y="1991850"/>
            <a:ext cx="7928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Demo using Serverless Framework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276" name="Google Shape;276;p34"/>
          <p:cNvSpPr/>
          <p:nvPr/>
        </p:nvSpPr>
        <p:spPr>
          <a:xfrm rot="2697416">
            <a:off x="6901950" y="3638202"/>
            <a:ext cx="568178" cy="54251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438" y="195263"/>
            <a:ext cx="492442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‹#›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289" name="Google Shape;289;p36"/>
          <p:cNvSpPr txBox="1"/>
          <p:nvPr>
            <p:ph idx="4294967295" type="ctrTitle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Thanks!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290" name="Google Shape;290;p36"/>
          <p:cNvSpPr txBox="1"/>
          <p:nvPr>
            <p:ph idx="4294967295" type="subTitle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 </a:t>
            </a: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hassanmurtaza.com</a:t>
            </a:r>
            <a:r>
              <a:rPr lang="en" sz="1800">
                <a:solidFill>
                  <a:schemeClr val="dk1"/>
                </a:solidFill>
              </a:rPr>
              <a:t> or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email me at </a:t>
            </a: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mrhassanmurtaza@gmail.com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291" name="Google Shape;291;p36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6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36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294" name="Google Shape;294;p36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637125" y="1359325"/>
            <a:ext cx="831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rPr>
              <a:t>We are Looking for DevOps!</a:t>
            </a:r>
            <a:endParaRPr sz="4000">
              <a:solidFill>
                <a:schemeClr val="accent4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4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rPr>
              <a:t>Email resume: hassan.murtaza@onebyte.biz</a:t>
            </a:r>
            <a:endParaRPr sz="4000">
              <a:solidFill>
                <a:schemeClr val="accent4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grpSp>
        <p:nvGrpSpPr>
          <p:cNvPr id="327" name="Google Shape;327;p37"/>
          <p:cNvGrpSpPr/>
          <p:nvPr/>
        </p:nvGrpSpPr>
        <p:grpSpPr>
          <a:xfrm>
            <a:off x="637119" y="715060"/>
            <a:ext cx="452420" cy="433992"/>
            <a:chOff x="5233525" y="4954450"/>
            <a:chExt cx="538275" cy="516350"/>
          </a:xfrm>
        </p:grpSpPr>
        <p:sp>
          <p:nvSpPr>
            <p:cNvPr id="328" name="Google Shape;328;p37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10514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Agenda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10514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Journey to Serverless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What is Serverless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Why Serverless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Serverless in Production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Serverless Frameworks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Demo</a:t>
            </a:r>
            <a:endParaRPr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3" name="Google Shape;103;p15"/>
          <p:cNvGrpSpPr/>
          <p:nvPr/>
        </p:nvGrpSpPr>
        <p:grpSpPr>
          <a:xfrm>
            <a:off x="975256" y="594874"/>
            <a:ext cx="354145" cy="354145"/>
            <a:chOff x="5964175" y="4329750"/>
            <a:chExt cx="421350" cy="421350"/>
          </a:xfrm>
        </p:grpSpPr>
        <p:sp>
          <p:nvSpPr>
            <p:cNvPr id="104" name="Google Shape;104;p15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25" y="349351"/>
            <a:ext cx="8165500" cy="44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got here?</a:t>
            </a:r>
            <a:endParaRPr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716650" y="2811825"/>
            <a:ext cx="79728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750875" y="2120100"/>
            <a:ext cx="12540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On Premise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1955875" y="3270225"/>
            <a:ext cx="1425900" cy="66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Cloud &amp; Virtualization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3367075" y="1941651"/>
            <a:ext cx="1581300" cy="75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Infrastructure as a service (IAAS)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4775275" y="3270225"/>
            <a:ext cx="1477200" cy="75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Platform as a service (PAAS)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6316200" y="2040225"/>
            <a:ext cx="1425900" cy="66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Serverless (FAAS)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428625"/>
            <a:ext cx="4953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4294967295" type="ctrTitle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What is Serverless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135" name="Google Shape;135;p19"/>
          <p:cNvSpPr txBox="1"/>
          <p:nvPr>
            <p:ph idx="4294967295" type="subTitle"/>
          </p:nvPr>
        </p:nvSpPr>
        <p:spPr>
          <a:xfrm>
            <a:off x="685800" y="3411549"/>
            <a:ext cx="39531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are we here today? What the heck is serverless?</a:t>
            </a:r>
            <a:endParaRPr/>
          </a:p>
        </p:txBody>
      </p:sp>
      <p:grpSp>
        <p:nvGrpSpPr>
          <p:cNvPr id="136" name="Google Shape;136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7" name="Google Shape;137;p19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40" name="Google Shape;140;p1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/>
          <p:nvPr/>
        </p:nvSpPr>
        <p:spPr>
          <a:xfrm>
            <a:off x="4396587" y="1204605"/>
            <a:ext cx="374278" cy="35737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rot="2697416">
            <a:off x="6863000" y="3034227"/>
            <a:ext cx="568178" cy="54251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7312483" y="2724518"/>
            <a:ext cx="227572" cy="2174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 rot="1280228">
            <a:off x="4137279" y="1977773"/>
            <a:ext cx="227539" cy="21739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975250" y="1780800"/>
            <a:ext cx="79353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a nutshell, serverless is a cloud computing architecture that allows developers to build and run code without having to manage, provision, or monitor infrastructure.</a:t>
            </a:r>
            <a:endParaRPr/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10514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No Infrastructure Provisioning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No management of servers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Autoscaling / Load Balancing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Pay for Value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Highly Available and Secure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Multiple Runtimes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Quick release to production</a:t>
            </a:r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10514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Serverless</a:t>
            </a:r>
            <a:endParaRPr/>
          </a:p>
        </p:txBody>
      </p:sp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3" name="Google Shape;163;p21"/>
          <p:cNvGrpSpPr/>
          <p:nvPr/>
        </p:nvGrpSpPr>
        <p:grpSpPr>
          <a:xfrm>
            <a:off x="1051444" y="515035"/>
            <a:ext cx="452420" cy="433992"/>
            <a:chOff x="5233525" y="4954450"/>
            <a:chExt cx="538275" cy="516350"/>
          </a:xfrm>
        </p:grpSpPr>
        <p:sp>
          <p:nvSpPr>
            <p:cNvPr id="164" name="Google Shape;164;p21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